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  <p:sldId id="266" r:id="rId9"/>
    <p:sldId id="257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15CB-D969-411D-A523-57585D88233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3EE7-5177-4033-BB28-898D7E4DC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0"/>
            <a:ext cx="6248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0" y="0"/>
            <a:ext cx="9144000" cy="685800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grpSp>
        <p:nvGrpSpPr>
          <p:cNvPr id="4" name="Group 11"/>
          <p:cNvGrpSpPr/>
          <p:nvPr/>
        </p:nvGrpSpPr>
        <p:grpSpPr>
          <a:xfrm>
            <a:off x="0" y="1905000"/>
            <a:ext cx="2590800" cy="3276600"/>
            <a:chOff x="-158285" y="5292604"/>
            <a:chExt cx="1300367" cy="172322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7" name="Picture 16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8" name="Picture 1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2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5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6" name="Picture 15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3" name="Group 11"/>
          <p:cNvGrpSpPr/>
          <p:nvPr/>
        </p:nvGrpSpPr>
        <p:grpSpPr>
          <a:xfrm flipH="1">
            <a:off x="6400800" y="1828800"/>
            <a:ext cx="2590800" cy="3327297"/>
            <a:chOff x="-158285" y="5292604"/>
            <a:chExt cx="1300367" cy="1723220"/>
          </a:xfrm>
        </p:grpSpPr>
        <p:grpSp>
          <p:nvGrpSpPr>
            <p:cNvPr id="14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4" name="Picture 23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5" name="Picture 2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9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2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3" name="Picture 2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F:\image new islami\5gg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681288"/>
            <a:ext cx="4724400" cy="19669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tt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762000"/>
            <a:ext cx="49530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বাংলা অনুবাদ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2133600"/>
            <a:ext cx="6172200" cy="3810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bn-IN" dirty="0" smtClean="0"/>
              <a:t>মহাপ্রলয়,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২) মহাপ্রলয় কি?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আপনি কি জানেন মহাপ্রলয় কি?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সেদিন মানুষ হবে বিক্ষিপ্ত পতঙ্গের মতো।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আর পর্বত সমূহ ধুনিত রঙ্গিন পশমের মতো হবে,।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অতঃপর সেদিন যার পাল্লা ভারি হবে,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সে লাভ করবে সন্তোষজনক জীবন।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আর যার পাল্লা হালকা হবে,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তার স্থান হবে হাবিয়া।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আপনি কি জানেন তা কি?</a:t>
            </a:r>
          </a:p>
          <a:p>
            <a:pPr marL="342900" indent="-342900" algn="ctr">
              <a:buAutoNum type="arabicParenR"/>
            </a:pPr>
            <a:r>
              <a:rPr lang="bn-IN" dirty="0" smtClean="0"/>
              <a:t> তা অতি উত্তপ্ত আগুন।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295400"/>
            <a:ext cx="8305800" cy="525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শানে নুজুল</a:t>
            </a:r>
          </a:p>
          <a:p>
            <a:pPr algn="ctr"/>
            <a:r>
              <a:rPr lang="bn-IN" sz="4000" dirty="0" smtClean="0"/>
              <a:t>সেকালের আরবের মানুষ যখন পারষ্পরিক দ্বন্ধ্ব সঙ্ঘাত,লুটতরাজ,মারামারি,চুরি –ডাকাতি </a:t>
            </a:r>
          </a:p>
          <a:p>
            <a:pPr algn="ctr"/>
            <a:r>
              <a:rPr lang="bn-IN" sz="4000" dirty="0" smtClean="0"/>
              <a:t>সহ নানান পাপ কাজে লিপ্ত,তখন তাদের কিয়ামত,হাশর,মিযান এবং দোযখের কঠিন শাস্তির কথা শুনিয়ে মহান আল্লাহ সূরাতুল ক্বারীয়া নাযিল করেন।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bord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62200" y="762000"/>
            <a:ext cx="4724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একক কাজ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00200" y="4038600"/>
            <a:ext cx="6629400" cy="1752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প্রত্যেকে সূরা ক্বারীয়া এর বাংলা অর্থ খাতায় লিখ।</a:t>
            </a:r>
            <a:endParaRPr lang="en-US" sz="2800" dirty="0"/>
          </a:p>
        </p:txBody>
      </p:sp>
      <p:pic>
        <p:nvPicPr>
          <p:cNvPr id="1026" name="Picture 2" descr="F:\image new islami\y5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752600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g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7086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838200"/>
            <a:ext cx="6553200" cy="533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ব্যাখ্যা</a:t>
            </a:r>
          </a:p>
          <a:p>
            <a:pPr algn="ctr"/>
            <a:r>
              <a:rPr lang="bn-IN" sz="2000" dirty="0" smtClean="0"/>
              <a:t>এই সূরায় মহান আল্লাহ পাক দুই ধরনের বিষয় উল্লেখ করেছেন।</a:t>
            </a:r>
          </a:p>
          <a:p>
            <a:pPr algn="ctr"/>
            <a:r>
              <a:rPr lang="bn-IN" sz="2000" dirty="0" smtClean="0"/>
              <a:t>প্রথম ৫ আয়াতে আল্লাহ কিয়ামতের অবস্থা বর্ননা করেছেন।কিয়ামতের দিনের কঠিন পরিস্থিতির ভয়ানক বর্ননা দেওয়া হয়েছে।</a:t>
            </a:r>
          </a:p>
          <a:p>
            <a:pPr algn="ctr"/>
            <a:r>
              <a:rPr lang="bn-IN" sz="2000" dirty="0" smtClean="0"/>
              <a:t>শেষ ৬ আয়াতে আল্লাহ দুনিয়ার কাজকর্মের পরিনতি বর্ননা করা হয়েছে।আমলের উপর নির্ভর করবে জান্নাত জাহান্নাম।একটি জাহান্নামের পরিচয় দিয়েছেন।তা হল হাবিয়া,যা অত্যন্ত ভয়ানক।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bord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62200" y="762000"/>
            <a:ext cx="4724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দলীয়</a:t>
            </a:r>
            <a:r>
              <a:rPr lang="bn-IN" sz="3600" dirty="0" smtClean="0"/>
              <a:t> কাজ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00200" y="4038600"/>
            <a:ext cx="6629400" cy="175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প্রত্যেক দল সূরা ক্বারীয়া এর পরিচয় খাতায় লিখ</a:t>
            </a:r>
            <a:endParaRPr lang="en-US" sz="2800" dirty="0"/>
          </a:p>
        </p:txBody>
      </p:sp>
      <p:pic>
        <p:nvPicPr>
          <p:cNvPr id="6" name="Picture 5" descr="iyj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600200"/>
            <a:ext cx="3429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763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09600"/>
            <a:ext cx="71628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/>
          </a:p>
          <a:p>
            <a:pPr algn="ctr">
              <a:buFont typeface="Wingdings" pitchFamily="2" charset="2"/>
              <a:buChar char="q"/>
            </a:pPr>
            <a:r>
              <a:rPr lang="bn-IN" sz="2800" dirty="0" smtClean="0"/>
              <a:t> সব কিছু আল্লাহ ধ্বংস করে দিবে।</a:t>
            </a:r>
          </a:p>
          <a:p>
            <a:pPr algn="ctr">
              <a:buFont typeface="Wingdings" pitchFamily="2" charset="2"/>
              <a:buChar char="q"/>
            </a:pPr>
            <a:r>
              <a:rPr lang="bn-IN" sz="2800" dirty="0" smtClean="0"/>
              <a:t>হাশরে মানুষের ভালো মন্দের বিচার করা হবে।</a:t>
            </a:r>
          </a:p>
          <a:p>
            <a:pPr algn="ctr">
              <a:buFont typeface="Wingdings" pitchFamily="2" charset="2"/>
              <a:buChar char="q"/>
            </a:pPr>
            <a:r>
              <a:rPr lang="bn-IN" sz="2800" dirty="0" smtClean="0"/>
              <a:t>নেককার লোকের স্থান হবে জান্নাত।</a:t>
            </a:r>
          </a:p>
          <a:p>
            <a:pPr algn="ctr">
              <a:buFont typeface="Wingdings" pitchFamily="2" charset="2"/>
              <a:buChar char="q"/>
            </a:pPr>
            <a:r>
              <a:rPr lang="bn-IN" sz="2800" dirty="0" smtClean="0"/>
              <a:t> আর পাপির ঠিকানা হপবে শাস্তির স্থান জাহান্নাম।             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505200" y="1066800"/>
            <a:ext cx="25908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শিক্ষা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tt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71800" y="685800"/>
            <a:ext cx="2971800" cy="1143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C000"/>
                </a:solidFill>
              </a:rPr>
              <a:t>মূল্যায়ন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209800"/>
            <a:ext cx="5410200" cy="3505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</a:rPr>
              <a:t>ক্বারীয়াহ অর্থ কি?</a:t>
            </a:r>
          </a:p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</a:rPr>
              <a:t>হাবিয়া কি</a:t>
            </a:r>
          </a:p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</a:rPr>
              <a:t> ক্বারীয়াহ কত নং সূরা?</a:t>
            </a:r>
          </a:p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</a:rPr>
              <a:t>এই সূরায় আয়াত কয়টি?</a:t>
            </a:r>
          </a:p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</a:rPr>
              <a:t> এই সূরাটি মাক্কী না মাদানী?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0"/>
            <a:ext cx="5029200" cy="1371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বাড়ির 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914400" y="4419600"/>
            <a:ext cx="7467600" cy="2057400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কিয়ামতের কঠিন পরিস্থিতির সূরা ক্বারীয়াহ এর আলোকে বর্ণণা কর</a:t>
            </a:r>
            <a:r>
              <a:rPr lang="bn-IN" dirty="0" smtClean="0"/>
              <a:t>।।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4dae7a7e75b91972cb25498d34476db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6858000" cy="5857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105400"/>
            <a:ext cx="67818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92D050"/>
                </a:solidFill>
              </a:rPr>
              <a:t>আল্লাহ হাফিজ</a:t>
            </a:r>
            <a:endParaRPr lang="en-US" sz="7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>
              <a:defRPr/>
            </a:pPr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114800"/>
          </a:xfrm>
          <a:blipFill>
            <a:blip r:embed="rId2"/>
            <a:tile tx="0" ty="0" sx="100000" sy="100000" flip="none" algn="tl"/>
          </a:blipFill>
          <a:ln w="57150"/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হাম্মদ ইমাম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সাইন হাওলাদার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(ইসলাম)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 বংশি জয়নালিয়া উচ্চ বিদ্যালয় </a:t>
            </a:r>
          </a:p>
          <a:p>
            <a:pPr algn="ctr">
              <a:defRPr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রায়পুর লক্ষীপুর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4" descr="51595_310 -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5943600"/>
            <a:ext cx="4095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150608-2006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5720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6858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7" name="Picture 6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6096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8" name="Picture 7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7244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44196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পাঠ পরিচিতি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7162800" cy="3505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বিষয়ঃ ইসলাম ও নৈতিক শিক্ষা</a:t>
            </a:r>
          </a:p>
          <a:p>
            <a:pPr algn="ctr"/>
            <a:r>
              <a:rPr lang="bn-IN" sz="4400" dirty="0" smtClean="0"/>
              <a:t>শ্রেণীঃ ৬ষ্ঠ</a:t>
            </a:r>
          </a:p>
          <a:p>
            <a:pPr algn="ctr"/>
            <a:r>
              <a:rPr lang="bn-IN" sz="4400" dirty="0" smtClean="0"/>
              <a:t>অধ্যায়ঃ তৃতীয়</a:t>
            </a:r>
          </a:p>
          <a:p>
            <a:pPr algn="ctr"/>
            <a:r>
              <a:rPr lang="bn-IN" sz="4400" dirty="0" smtClean="0"/>
              <a:t>পাঠঃ৯</a:t>
            </a:r>
            <a:endParaRPr lang="en-US" sz="4400" dirty="0"/>
          </a:p>
        </p:txBody>
      </p:sp>
      <p:pic>
        <p:nvPicPr>
          <p:cNvPr id="4" name="Picture 3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pic>
        <p:nvPicPr>
          <p:cNvPr id="5" name="Picture 4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1000"/>
            <a:ext cx="1292367" cy="129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21_25f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304800"/>
            <a:ext cx="5562600" cy="1295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নিচের ছবিগুলো দেখ</a:t>
            </a:r>
            <a:endParaRPr lang="en-US" sz="3600" dirty="0"/>
          </a:p>
        </p:txBody>
      </p:sp>
      <p:pic>
        <p:nvPicPr>
          <p:cNvPr id="4" name="Picture 3" descr="f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3600"/>
            <a:ext cx="3314700" cy="1847850"/>
          </a:xfrm>
          <a:prstGeom prst="rect">
            <a:avLst/>
          </a:prstGeom>
        </p:spPr>
      </p:pic>
      <p:pic>
        <p:nvPicPr>
          <p:cNvPr id="6" name="Picture 5" descr="rtyh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09800"/>
            <a:ext cx="3352800" cy="1847850"/>
          </a:xfrm>
          <a:prstGeom prst="rect">
            <a:avLst/>
          </a:prstGeom>
        </p:spPr>
      </p:pic>
      <p:pic>
        <p:nvPicPr>
          <p:cNvPr id="7" name="Picture 6" descr="ree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495800"/>
            <a:ext cx="3486150" cy="1514475"/>
          </a:xfrm>
          <a:prstGeom prst="rect">
            <a:avLst/>
          </a:prstGeom>
        </p:spPr>
      </p:pic>
      <p:pic>
        <p:nvPicPr>
          <p:cNvPr id="8" name="Picture 7" descr="jgjg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572000"/>
            <a:ext cx="34290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Y4RYT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2552700" cy="1905000"/>
          </a:xfrm>
          <a:prstGeom prst="rect">
            <a:avLst/>
          </a:prstGeom>
        </p:spPr>
      </p:pic>
      <p:pic>
        <p:nvPicPr>
          <p:cNvPr id="4" name="Picture 3" descr="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76400"/>
            <a:ext cx="3505200" cy="1714500"/>
          </a:xfrm>
          <a:prstGeom prst="rect">
            <a:avLst/>
          </a:prstGeom>
        </p:spPr>
      </p:pic>
      <p:pic>
        <p:nvPicPr>
          <p:cNvPr id="5" name="Picture 4" descr="git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86200"/>
            <a:ext cx="3352800" cy="1847850"/>
          </a:xfrm>
          <a:prstGeom prst="rect">
            <a:avLst/>
          </a:prstGeom>
        </p:spPr>
      </p:pic>
      <p:pic>
        <p:nvPicPr>
          <p:cNvPr id="6" name="Picture 5" descr="ewrr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114800"/>
            <a:ext cx="30480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rt43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371600"/>
            <a:ext cx="7620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4000" dirty="0" smtClean="0"/>
              <a:t>বলতো শিঙ্গায় ফু দিলে কি হবে?</a:t>
            </a:r>
          </a:p>
          <a:p>
            <a:pPr algn="ctr">
              <a:buFont typeface="Wingdings" pitchFamily="2" charset="2"/>
              <a:buChar char="v"/>
            </a:pPr>
            <a:r>
              <a:rPr lang="bn-IN" sz="4000" dirty="0" smtClean="0"/>
              <a:t>পর্বত কবে ধুনিত তুলার ন্যায় উড়বে?</a:t>
            </a:r>
          </a:p>
          <a:p>
            <a:pPr algn="ctr">
              <a:buFont typeface="Wingdings" pitchFamily="2" charset="2"/>
              <a:buChar char="v"/>
            </a:pPr>
            <a:r>
              <a:rPr lang="bn-IN" sz="4000" dirty="0" smtClean="0"/>
              <a:t>হাবিয়ার কথা কোন সূরায় বলা হয়েছে?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পাঠ ঘোষণা</a:t>
            </a:r>
            <a:endParaRPr lang="en-US" sz="6600" dirty="0"/>
          </a:p>
        </p:txBody>
      </p:sp>
      <p:pic>
        <p:nvPicPr>
          <p:cNvPr id="4" name="Content Placeholder 3" descr="bbg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5" name="Picture 4" descr="54y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62200"/>
            <a:ext cx="6019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990600"/>
            <a:ext cx="7772400" cy="487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</a:rPr>
              <a:t>পরিচয়</a:t>
            </a:r>
          </a:p>
          <a:p>
            <a:pPr algn="ctr"/>
            <a:r>
              <a:rPr lang="bn-IN" sz="4000" dirty="0" smtClean="0"/>
              <a:t>নামঃ ক্বারিয়াহ।</a:t>
            </a:r>
          </a:p>
          <a:p>
            <a:pPr algn="ctr"/>
            <a:r>
              <a:rPr lang="bn-IN" sz="4000" dirty="0" smtClean="0"/>
              <a:t>নাযিলের স্থানঃ মাক্কী।</a:t>
            </a:r>
          </a:p>
          <a:p>
            <a:pPr algn="ctr"/>
            <a:r>
              <a:rPr lang="bn-IN" sz="4000" dirty="0" smtClean="0"/>
              <a:t>ক্রম সংখ্যাঃ ১০১</a:t>
            </a:r>
          </a:p>
          <a:p>
            <a:pPr algn="ctr"/>
            <a:r>
              <a:rPr lang="bn-IN" sz="4000" dirty="0" smtClean="0"/>
              <a:t>আয়াত সংখ্যাঃ ১১</a:t>
            </a:r>
          </a:p>
          <a:p>
            <a:pPr algn="ctr"/>
            <a:r>
              <a:rPr lang="bn-IN" sz="4000" dirty="0" smtClean="0"/>
              <a:t>রুকু সংখ্যাঃ ১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54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24112"/>
            <a:ext cx="6324600" cy="3214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066800"/>
            <a:ext cx="59436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এসো আমরা সরব পাঠ করি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335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পাঠ ঘোষণা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33</cp:revision>
  <dcterms:created xsi:type="dcterms:W3CDTF">2017-09-25T06:41:00Z</dcterms:created>
  <dcterms:modified xsi:type="dcterms:W3CDTF">2017-09-28T05:45:19Z</dcterms:modified>
</cp:coreProperties>
</file>